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10" r:id="rId4"/>
    <p:sldId id="311" r:id="rId5"/>
    <p:sldId id="289" r:id="rId6"/>
    <p:sldId id="294" r:id="rId7"/>
    <p:sldId id="258" r:id="rId8"/>
    <p:sldId id="259" r:id="rId9"/>
    <p:sldId id="260" r:id="rId10"/>
    <p:sldId id="290" r:id="rId11"/>
    <p:sldId id="262" r:id="rId12"/>
    <p:sldId id="263" r:id="rId13"/>
    <p:sldId id="264" r:id="rId14"/>
    <p:sldId id="313" r:id="rId15"/>
    <p:sldId id="266" r:id="rId16"/>
    <p:sldId id="267" r:id="rId17"/>
    <p:sldId id="296" r:id="rId18"/>
    <p:sldId id="297" r:id="rId19"/>
    <p:sldId id="336" r:id="rId20"/>
    <p:sldId id="298" r:id="rId21"/>
    <p:sldId id="299" r:id="rId22"/>
    <p:sldId id="300" r:id="rId23"/>
    <p:sldId id="301" r:id="rId24"/>
    <p:sldId id="303" r:id="rId25"/>
    <p:sldId id="337" r:id="rId26"/>
    <p:sldId id="304" r:id="rId27"/>
    <p:sldId id="320" r:id="rId28"/>
    <p:sldId id="321" r:id="rId29"/>
    <p:sldId id="322" r:id="rId30"/>
    <p:sldId id="324" r:id="rId31"/>
    <p:sldId id="325" r:id="rId32"/>
    <p:sldId id="329" r:id="rId33"/>
    <p:sldId id="327" r:id="rId34"/>
    <p:sldId id="328" r:id="rId35"/>
    <p:sldId id="338" r:id="rId36"/>
    <p:sldId id="330" r:id="rId37"/>
    <p:sldId id="282" r:id="rId38"/>
    <p:sldId id="315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C38F1E3-A70F-4134-A1B2-98D5D1C4223B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8923F6-610F-4603-ACC0-EDC70E71E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6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9D8F66-1587-4EE0-B854-B76B0A1F2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7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D668BB-BA84-4D95-9D6B-BED49E60274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PLEASE NOTE: Your individual state statistics will be on your Presentation CD with each of the Power Points.</a:t>
            </a:r>
          </a:p>
        </p:txBody>
      </p:sp>
    </p:spTree>
    <p:extLst>
      <p:ext uri="{BB962C8B-B14F-4D97-AF65-F5344CB8AC3E}">
        <p14:creationId xmlns:p14="http://schemas.microsoft.com/office/powerpoint/2010/main" val="18560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9B8A944-6C24-494D-9B33-4BD4C48CC3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94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62E942-201E-4CBF-B25F-0B93051F3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24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62E942-201E-4CBF-B25F-0B93051F3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27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62E942-201E-4CBF-B25F-0B93051F3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40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62E942-201E-4CBF-B25F-0B93051F3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2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62E942-201E-4CBF-B25F-0B93051F3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36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62E942-201E-4CBF-B25F-0B93051F3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3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0F8B77A-097D-4A06-88DA-236042F971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67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C8E07A6-256F-4D4B-BDD5-CA03F6FD18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42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59CD961-51FF-494E-8F60-28A7788804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0AC6D9A-4DC0-4B28-AA8E-FFD96A8795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2825B7A-FFD6-4F96-BC89-80CA017E3F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2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DB8B31-0C67-4073-83F7-E6F4C3EF09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5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96D429C-A7F8-4756-B282-2A556BE5B6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7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F5A8DF4-4A37-4AE4-9A6E-A8BEC17AFB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714C38-1D04-45ED-B17B-DDBF430D1D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1B3656E-E756-43F3-903E-133E009731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26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F62E942-201E-4CBF-B25F-0B93051F3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3550" y="1009885"/>
            <a:ext cx="6705600" cy="2550877"/>
          </a:xfrm>
        </p:spPr>
        <p:txBody>
          <a:bodyPr/>
          <a:lstStyle/>
          <a:p>
            <a:r>
              <a:rPr lang="en-US" altLang="en-US" dirty="0" smtClean="0">
                <a:latin typeface="Avenir Book" panose="02000503020000020003" pitchFamily="2" charset="0"/>
                <a:ea typeface="ＭＳ Ｐゴシック" panose="020B0600070205080204" pitchFamily="34" charset="-128"/>
              </a:rPr>
              <a:t>Suicide Awareness, Education &amp; Prevention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60762"/>
            <a:ext cx="6858000" cy="1676400"/>
          </a:xfrm>
        </p:spPr>
        <p:txBody>
          <a:bodyPr>
            <a:noAutofit/>
          </a:bodyPr>
          <a:lstStyle/>
          <a:p>
            <a:endParaRPr lang="en-US" altLang="en-US" sz="1400" dirty="0" smtClean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venir Book" panose="02000503020000020003" pitchFamily="2" charset="0"/>
                <a:ea typeface="ＭＳ Ｐゴシック" panose="020B0600070205080204" pitchFamily="34" charset="-128"/>
              </a:rPr>
              <a:t>CAROLYN HANKE</a:t>
            </a:r>
          </a:p>
          <a:p>
            <a:pPr algn="ctr">
              <a:buFontTx/>
              <a:buNone/>
            </a:pPr>
            <a:r>
              <a:rPr lang="en-US" alt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venir Book" panose="02000503020000020003" pitchFamily="2" charset="0"/>
                <a:ea typeface="ＭＳ Ｐゴシック" panose="020B0600070205080204" pitchFamily="34" charset="-128"/>
              </a:rPr>
              <a:t>COMMUNITY EDUCATION SPECIALIST</a:t>
            </a:r>
          </a:p>
          <a:p>
            <a:pPr algn="ctr">
              <a:buFontTx/>
              <a:buNone/>
            </a:pPr>
            <a:r>
              <a:rPr lang="en-US" alt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venir Book" panose="02000503020000020003" pitchFamily="2" charset="0"/>
                <a:ea typeface="ＭＳ Ｐゴシック" panose="020B0600070205080204" pitchFamily="34" charset="-128"/>
              </a:rPr>
              <a:t> The Excel Center</a:t>
            </a:r>
          </a:p>
        </p:txBody>
      </p:sp>
      <p:pic>
        <p:nvPicPr>
          <p:cNvPr id="2052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3" b="96388" l="0" r="95633">
                        <a14:foregroundMark x1="30786" y1="13318" x2="30786" y2="13318"/>
                        <a14:foregroundMark x1="30786" y1="40406" x2="30786" y2="40406"/>
                        <a14:foregroundMark x1="54803" y1="59368" x2="54803" y2="59368"/>
                        <a14:foregroundMark x1="73581" y1="72009" x2="73581" y2="72009"/>
                        <a14:foregroundMark x1="25109" y1="78894" x2="25109" y2="78894"/>
                        <a14:foregroundMark x1="82533" y1="16817" x2="82533" y2="16817"/>
                        <a14:backgroundMark x1="12445" y1="5756" x2="12445" y2="5756"/>
                        <a14:backgroundMark x1="51965" y1="22799" x2="51965" y2="22799"/>
                        <a14:backgroundMark x1="49563" y1="89278" x2="49563" y2="89278"/>
                        <a14:backgroundMark x1="84279" y1="53499" x2="84279" y2="53499"/>
                        <a14:backgroundMark x1="12445" y1="56885" x2="12445" y2="56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99" y="1219200"/>
            <a:ext cx="873651" cy="168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1878106" y="685800"/>
            <a:ext cx="7010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Teen Suicide as it Relates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to the Classroom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1878106" y="2362200"/>
            <a:ext cx="6781800" cy="4297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Almost 1 out of 3 students reported that they had battled the start of depression in the past twelve months.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16% of students self reported seriously considered suicide.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13% of students reported having made a plan to commit suicide in the past twelve months.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8% of  students reported having attempted suicide in the past twelve months.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24% high school students report attempts </a:t>
            </a:r>
            <a:r>
              <a:rPr lang="en-US" altLang="en-US" sz="10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(FWISD)</a:t>
            </a:r>
            <a:endParaRPr lang="en-US" altLang="en-US" sz="2400" dirty="0" smtClean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1268" name="Picture 3" descr="ExcelFW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Suicide Facts for Seasonal Myths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29068" y="2209800"/>
            <a:ext cx="7010400" cy="43735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Despite common myth, suicide rate across North America is lower during Christmas season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Youth Suicide IS most common during the Spring months with a second peak in Autumn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Similar seasonal fluctuations occur among individuals with bipolar illness which is most common at the time of mood shifts</a:t>
            </a:r>
          </a:p>
        </p:txBody>
      </p:sp>
      <p:pic>
        <p:nvPicPr>
          <p:cNvPr id="12292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235" y="6858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Suicide Myths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438400"/>
            <a:ext cx="6934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Talking about suicide will plant the thought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 sudden lifting of spirits means the person is no longer suicidal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Most suicidal people never ask for help with their problems</a:t>
            </a:r>
          </a:p>
        </p:txBody>
      </p:sp>
      <p:pic>
        <p:nvPicPr>
          <p:cNvPr id="13316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0871" y="6096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Suicide Myths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10871" y="2209800"/>
            <a:ext cx="68580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People who threaten suicide are just seeking attention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People who talk about suicide won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t really do it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There is no way to prevent suicide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Incomplete attempts minimize future attempts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Alcohol and drugs do not contribute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Suicide occurs at the beginning of a crisis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4340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705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TRUTHS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828800" y="2286000"/>
            <a:ext cx="7010400" cy="4068763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Most people do not really want to die – they just want their pain to end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About 80% of the time, people who kill themselves have given definite signals or talked about suicide</a:t>
            </a:r>
          </a:p>
          <a:p>
            <a:pPr>
              <a:buFontTx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Reasons for Suicide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87071" y="2286000"/>
            <a:ext cx="67818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Many factors may contribute to a young person</a:t>
            </a:r>
            <a:r>
              <a:rPr lang="ja-JP" altLang="en-US" sz="3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3200" dirty="0" smtClean="0">
                <a:ea typeface="ＭＳ Ｐゴシック" panose="020B0600070205080204" pitchFamily="34" charset="-128"/>
              </a:rPr>
              <a:t>s decision: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- environmental/community/system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	- family factors (conflict, economic)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	- peer factors (rejection, alienation)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	- psycho-biological (predisposition)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	- </a:t>
            </a:r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lack of protective factors</a:t>
            </a:r>
          </a:p>
        </p:txBody>
      </p:sp>
      <p:pic>
        <p:nvPicPr>
          <p:cNvPr id="16388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Reasons 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438400"/>
            <a:ext cx="6934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An individual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s </a:t>
            </a:r>
            <a:r>
              <a:rPr lang="en-US" altLang="ja-JP" sz="2800" i="1" dirty="0" smtClean="0">
                <a:ea typeface="ＭＳ Ｐゴシック" panose="020B0600070205080204" pitchFamily="34" charset="-128"/>
              </a:rPr>
              <a:t>perception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 of the factors is more real to them than the actual factors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They feel life is unbearable and they can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t take another minute of it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Feelings of helplessness, hopelessness, depression &amp; desperation</a:t>
            </a:r>
          </a:p>
        </p:txBody>
      </p:sp>
      <p:pic>
        <p:nvPicPr>
          <p:cNvPr id="17412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Contributing Factors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05000" y="2209800"/>
            <a:ext cx="67818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Feelings of isolation, not fitting in, different than everyone else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Serious mental or physical illness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Incarceration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Severe physical/sexual abuse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Living in a violent/unstable/poor communicative home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Drug or alcohol abuse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Experiencing a major loss (death, divorce)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8436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Risk Factors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05000" y="2332037"/>
            <a:ext cx="67818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Experiencing major life changes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Family history of mental disorders, substance abuse or suicide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Previous suicide attempts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Depression/Bipolar diagnosis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Easy Access to Guns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Exposure to peer suicides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Risk Factors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057400" y="2332037"/>
            <a:ext cx="67818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Break ups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Death of a loved one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Bullying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Academic crisis or school failure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Trouble with authorities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Trauma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GLBTQ  youth are at higher risk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048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Presentation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514600"/>
            <a:ext cx="6934200" cy="3611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Suicide in the U.S., the world – How big is the problem?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Myths about Suicide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Risk Factors &amp; Warning Signs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Protective Factors/Preventive Methods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Resources</a:t>
            </a:r>
          </a:p>
        </p:txBody>
      </p:sp>
      <p:pic>
        <p:nvPicPr>
          <p:cNvPr id="3076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Suicide Contagion?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0" y="2438400"/>
            <a:ext cx="67818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Teens are more likely to kill themselves if they have read, seen or heard about other teen suicide attempts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Studies have shown that suicide can be provoked by suicide-related material in the media as evidenced by clusters of suicides within a geographic area in a limited time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Warning Signs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05000" y="2438400"/>
            <a:ext cx="69342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Talks about committing suicide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Gives away prized possessions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Makes out a will/final arrangements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Has trouble eating or sleeping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Experiences drastic changes in behavior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Withdraws from friends/social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Loses interest in what interested them most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2532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Warning Signs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05000" y="2514600"/>
            <a:ext cx="67818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Takes unnecessary </a:t>
            </a:r>
            <a:r>
              <a:rPr lang="en-US" sz="2800" dirty="0" smtClean="0"/>
              <a:t>risks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Is preoccupied with death or dying</a:t>
            </a:r>
          </a:p>
          <a:p>
            <a:pPr eaLnBrk="1" hangingPunct="1">
              <a:defRPr/>
            </a:pPr>
            <a:r>
              <a:rPr lang="en-US" sz="2800" dirty="0"/>
              <a:t>Loses interest in appearance</a:t>
            </a:r>
          </a:p>
          <a:p>
            <a:pPr eaLnBrk="1" hangingPunct="1">
              <a:defRPr/>
            </a:pPr>
            <a:r>
              <a:rPr lang="en-US" sz="2800" dirty="0"/>
              <a:t>Increase use of alcohol or drugs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3556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Warning Signs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18447" y="2209800"/>
            <a:ext cx="67818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Direct threats: 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I want to die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”</a:t>
            </a:r>
            <a:endParaRPr lang="en-US" altLang="ja-JP" sz="2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Indirect threats: 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You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d be better off without me.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”</a:t>
            </a:r>
            <a:endParaRPr lang="en-US" altLang="ja-JP" sz="2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Repeated expressions of hopelessness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Sudden &amp; unexpected change to a cheerful attitude</a:t>
            </a:r>
          </a:p>
          <a:p>
            <a:pPr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8580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Protective Factors &amp;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Preventive Methods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967753" y="2438400"/>
            <a:ext cx="6705600" cy="39925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Supportive family,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friends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and community relationships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Responsive and ongoing medical and mental health care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Safe schools and school connectedness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Cultural &amp; religious beliefs that discourage suicide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Friends/peer relationships that are supportive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Prevention Methods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828800" y="2667000"/>
            <a:ext cx="6858000" cy="4373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Suicide Risk Assessments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Emergency Conference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ROI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Agreement to participate in care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Support plan</a:t>
            </a:r>
          </a:p>
        </p:txBody>
      </p:sp>
      <p:pic>
        <p:nvPicPr>
          <p:cNvPr id="26628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Prevention Methods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828800" y="3124200"/>
            <a:ext cx="68580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Be direct.  Talk openly and matter-of-factly about suicide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Listen attentively without judgment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Find a safe place to talk and allow as much time as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Get involved. Be available. Show interest and support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7652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COMMUNICATING WITH TEENS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04975" y="2316256"/>
            <a:ext cx="7010400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Set the Tone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Trustworthy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Teen will not tell us personal details just because we are professionals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Respectful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No one wants to be a problem to be solved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Respect is conveyed by Listening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Hear what is NOT being shared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Hear where clarification is needed</a:t>
            </a:r>
          </a:p>
          <a:p>
            <a:pPr lvl="3"/>
            <a:r>
              <a:rPr lang="en-US" altLang="en-US" sz="1800" dirty="0" smtClean="0">
                <a:ea typeface="ＭＳ Ｐゴシック" panose="020B0600070205080204" pitchFamily="34" charset="-128"/>
              </a:rPr>
              <a:t>“I noticed you have not mentioned about how school is going for you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Is it okay for me to ask?</a:t>
            </a:r>
          </a:p>
        </p:txBody>
      </p:sp>
      <p:pic>
        <p:nvPicPr>
          <p:cNvPr id="28676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COMMUNICATING WITH TEENS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76400" y="2819400"/>
            <a:ext cx="70104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Body Language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Our body language reinforces or undermines our intended message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Youth are hypersensitive to adult hypocrisy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Give full attention, eye contact, handshake.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Communicate happy to see them</a:t>
            </a:r>
          </a:p>
        </p:txBody>
      </p:sp>
      <p:pic>
        <p:nvPicPr>
          <p:cNvPr id="29700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COMMUNICATING WITH TEENS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729068" y="2296178"/>
            <a:ext cx="69342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Help the teen find the language for an experience. </a:t>
            </a:r>
          </a:p>
          <a:p>
            <a:pPr marL="742950" lvl="2" indent="-342900"/>
            <a:r>
              <a:rPr lang="en-US" altLang="en-US" sz="2400" dirty="0" smtClean="0">
                <a:ea typeface="ＭＳ Ｐゴシック" panose="020B0600070205080204" pitchFamily="34" charset="-128"/>
              </a:rPr>
              <a:t>“Some folks who have similar experiences have shared they feel hurt, worried, confused or scared.  Do any of these words fit your feelings?”</a:t>
            </a: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What are you worried might be going on?</a:t>
            </a:r>
          </a:p>
        </p:txBody>
      </p:sp>
      <p:pic>
        <p:nvPicPr>
          <p:cNvPr id="3072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Why Talk About Suicide?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40809" y="2133600"/>
            <a:ext cx="6934200" cy="3657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Because suicide does not discriminate by gender, age, race, ethnicity, education, socioeconomic status or religious beliefs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Because 90% of the people who die by suicide have a treatable mental or substance abuse disorder, 60% have a depressive disorder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Because suicide is the most preventable cause of death in the US today</a:t>
            </a:r>
          </a:p>
        </p:txBody>
      </p:sp>
      <p:pic>
        <p:nvPicPr>
          <p:cNvPr id="4100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COMMUNICATING WITH TEENS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05000" y="2514600"/>
            <a:ext cx="6934200" cy="4144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Bring attention to the issue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“I am concerned about…”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“I am confused about what you said”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Check your assumptions</a:t>
            </a:r>
          </a:p>
          <a:p>
            <a:pPr lvl="1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“It seems to me you might be feeling…”</a:t>
            </a:r>
          </a:p>
        </p:txBody>
      </p:sp>
      <p:pic>
        <p:nvPicPr>
          <p:cNvPr id="31748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42515" y="762000"/>
            <a:ext cx="68580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Communicating During a Crisis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60444" y="2895600"/>
            <a:ext cx="6858000" cy="4525963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Goal is Safety</a:t>
            </a: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Goal is to make teen feel connected</a:t>
            </a:r>
          </a:p>
          <a:p>
            <a:pPr lvl="1"/>
            <a:r>
              <a:rPr lang="en-US" altLang="en-US" sz="2800" dirty="0" smtClean="0">
                <a:ea typeface="ＭＳ Ｐゴシック" panose="020B0600070205080204" pitchFamily="34" charset="-128"/>
              </a:rPr>
              <a:t>“It sounds like this is really overwhelming”</a:t>
            </a:r>
          </a:p>
          <a:p>
            <a:pPr lvl="1"/>
            <a:r>
              <a:rPr lang="en-US" altLang="en-US" sz="2800" dirty="0" smtClean="0">
                <a:ea typeface="ＭＳ Ｐゴシック" panose="020B0600070205080204" pitchFamily="34" charset="-128"/>
              </a:rPr>
              <a:t>“You are describing  really sad time”</a:t>
            </a:r>
          </a:p>
        </p:txBody>
      </p:sp>
      <p:pic>
        <p:nvPicPr>
          <p:cNvPr id="32772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096962"/>
          </a:xfrm>
        </p:spPr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Communicating During a Crisis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2341562"/>
            <a:ext cx="3124200" cy="48768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n-US" sz="2600" b="1" u="sng" dirty="0" smtClean="0">
                <a:ea typeface="ＭＳ Ｐゴシック" panose="020B0600070205080204" pitchFamily="34" charset="-128"/>
              </a:rPr>
              <a:t>Don’t Say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I understand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I know how you feel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Just calm down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You are making a big deal out of nothing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I agree</a:t>
            </a:r>
          </a:p>
        </p:txBody>
      </p:sp>
      <p:sp>
        <p:nvSpPr>
          <p:cNvPr id="33796" name="Content Placeholder 5"/>
          <p:cNvSpPr>
            <a:spLocks noGrp="1"/>
          </p:cNvSpPr>
          <p:nvPr>
            <p:ph sz="half" idx="2"/>
          </p:nvPr>
        </p:nvSpPr>
        <p:spPr>
          <a:xfrm>
            <a:off x="5061696" y="2286000"/>
            <a:ext cx="4006103" cy="48768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n-US" sz="2600" b="1" u="sng" dirty="0" smtClean="0">
                <a:ea typeface="ＭＳ Ｐゴシック" panose="020B0600070205080204" pitchFamily="34" charset="-128"/>
              </a:rPr>
              <a:t>Do Say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Help me to understand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I can’t imagine how you feel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You seem upset.  I am here to help you sort out your feelings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This seems so important to you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I hear you</a:t>
            </a:r>
          </a:p>
        </p:txBody>
      </p:sp>
      <p:pic>
        <p:nvPicPr>
          <p:cNvPr id="33797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Connecting with Teens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62953" y="2590800"/>
            <a:ext cx="7010400" cy="4525963"/>
          </a:xfrm>
        </p:spPr>
        <p:txBody>
          <a:bodyPr>
            <a:normAutofit/>
          </a:bodyPr>
          <a:lstStyle/>
          <a:p>
            <a:r>
              <a:rPr lang="en-US" altLang="en-US" sz="2800" dirty="0" err="1" smtClean="0">
                <a:ea typeface="ＭＳ Ｐゴシック" panose="020B0600070205080204" pitchFamily="34" charset="-128"/>
              </a:rPr>
              <a:t>Hypersexuality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High risk behavior – Those who use sex to provide quick, intense, moments of physical comfort or emotional release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“Are you worried that you may be pregnant or have STD?”</a:t>
            </a:r>
          </a:p>
        </p:txBody>
      </p:sp>
      <p:pic>
        <p:nvPicPr>
          <p:cNvPr id="34820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781800" cy="10668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SSHADESS </a:t>
            </a:r>
            <a:br>
              <a:rPr lang="en-US" altLang="en-US" sz="3200" dirty="0" smtClean="0">
                <a:ea typeface="ＭＳ Ｐゴシック" panose="020B0600070205080204" pitchFamily="34" charset="-128"/>
              </a:rPr>
            </a:br>
            <a:r>
              <a:rPr lang="en-US" altLang="en-US" sz="3200" dirty="0" smtClean="0">
                <a:ea typeface="ＭＳ Ｐゴシック" panose="020B0600070205080204" pitchFamily="34" charset="-128"/>
              </a:rPr>
              <a:t>Screen For Depression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733550" y="2286000"/>
            <a:ext cx="7543800" cy="3733800"/>
          </a:xfrm>
        </p:spPr>
        <p:txBody>
          <a:bodyPr>
            <a:noAutofit/>
          </a:bodyPr>
          <a:lstStyle/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Strengths – what are you good at?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School – how is school going for you?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Home – Are there any changes at home?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Activities – Are you involved in any activities?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Drugs/Substance Abuse – Are you using?  How does it help you?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Emotions/Eating/Depression -  Are you feeling stressed? Are you  irritable?  Are you bored? (Teens usually use external factors to explain mood.)</a:t>
            </a:r>
          </a:p>
        </p:txBody>
      </p:sp>
      <p:pic>
        <p:nvPicPr>
          <p:cNvPr id="3584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1066800"/>
          </a:xfrm>
        </p:spPr>
        <p:txBody>
          <a:bodyPr/>
          <a:lstStyle/>
          <a:p>
            <a:r>
              <a:rPr lang="en-US" altLang="en-US" sz="3200" smtClean="0">
                <a:ea typeface="ＭＳ Ｐゴシック" panose="020B0600070205080204" pitchFamily="34" charset="-128"/>
              </a:rPr>
              <a:t>SSHADESS </a:t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3200" smtClean="0">
                <a:ea typeface="ＭＳ Ｐゴシック" panose="020B0600070205080204" pitchFamily="34" charset="-128"/>
              </a:rPr>
              <a:t>Screen For Depression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7543800" cy="5181600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 smtClean="0">
                <a:ea typeface="ＭＳ Ｐゴシック" panose="020B0600070205080204" pitchFamily="34" charset="-128"/>
              </a:rPr>
              <a:t>Sexuality – L,G, B, T, Questioning youth - Increased risk for isolation from family, peers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Are you attracted to anyone?” (no gender)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“Are you comfortable with who you are?”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“Are you comfortable with your body?”</a:t>
            </a:r>
          </a:p>
          <a:p>
            <a:pPr lvl="1"/>
            <a:r>
              <a:rPr lang="en-US" altLang="en-US" sz="2800" dirty="0" smtClean="0">
                <a:ea typeface="ＭＳ Ｐゴシック" panose="020B0600070205080204" pitchFamily="34" charset="-128"/>
              </a:rPr>
              <a:t>Safety – abuse screen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Who do you live with?  How do you get along? How are you punished? Has anyone forced you to do anything you did not want to?</a:t>
            </a:r>
          </a:p>
          <a:p>
            <a:pPr marL="731520" lvl="2" indent="0">
              <a:buNone/>
            </a:pPr>
            <a:endParaRPr lang="en-US" altLang="en-US" sz="1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584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	DEPRESSIVE SYMPTOMS</a:t>
            </a:r>
          </a:p>
        </p:txBody>
      </p:sp>
      <p:sp>
        <p:nvSpPr>
          <p:cNvPr id="36868" name="Content Placeholder 6"/>
          <p:cNvSpPr>
            <a:spLocks noGrp="1"/>
          </p:cNvSpPr>
          <p:nvPr>
            <p:ph idx="1"/>
          </p:nvPr>
        </p:nvSpPr>
        <p:spPr>
          <a:xfrm>
            <a:off x="1755962" y="2438400"/>
            <a:ext cx="6934200" cy="41910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Feelings of sadness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Loss of interest in usual activities, social isolation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Drop in grades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Change in sleep, eating, hygiene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Rage, uncontrolled anger, seeking revenge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Death wish – temp fate by taking risks that could lead to death – speeding, running red lights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Comments on hopelessness, worthlessness, feels trapped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914400" lvl="2" indent="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6867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References for Presentation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332037"/>
            <a:ext cx="69342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Center for Disease Control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American Association of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Suicidology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National Youth Violence Prevention Resource Center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Ginsburg, Kenneth, MD and Kinsman, Sara, MD, PHD, </a:t>
            </a:r>
            <a:r>
              <a:rPr lang="en-US" altLang="en-US" sz="2400" u="sng" dirty="0" smtClean="0">
                <a:ea typeface="ＭＳ Ｐゴシック" panose="020B0600070205080204" pitchFamily="34" charset="-128"/>
              </a:rPr>
              <a:t>Strength Based Communication Strategies to Build Resilience and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u="sng" dirty="0" smtClean="0">
                <a:ea typeface="ＭＳ Ｐゴシック" panose="020B0600070205080204" pitchFamily="34" charset="-128"/>
              </a:rPr>
              <a:t>Support Healthy Adolescent Development</a:t>
            </a:r>
          </a:p>
          <a:p>
            <a:pPr eaLnBrk="1" hangingPunct="1"/>
            <a:r>
              <a:rPr lang="en-US" altLang="en-US" sz="2400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FWISD</a:t>
            </a:r>
          </a:p>
          <a:p>
            <a:pPr eaLnBrk="1" hangingPunct="1">
              <a:buFontTx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608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746997" y="533400"/>
            <a:ext cx="70104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RESOURCES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828800" y="2363413"/>
            <a:ext cx="70104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American Association of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Suicidiology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National Center for Prevention of Youth Suicide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National Suicide Prevention Lifeline – 24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hr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free line – 1-800-273-TALK (8255)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211 United Way</a:t>
            </a:r>
          </a:p>
        </p:txBody>
      </p:sp>
      <p:pic>
        <p:nvPicPr>
          <p:cNvPr id="47108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Why Talk About Suicide?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66047" y="2209800"/>
            <a:ext cx="6553200" cy="3505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  </a:t>
            </a:r>
          </a:p>
          <a:p>
            <a:pPr>
              <a:buFontTx/>
              <a:buNone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	In 2013, someone in the United States died by suicide every 12.7 minutes </a:t>
            </a:r>
          </a:p>
        </p:txBody>
      </p:sp>
      <p:pic>
        <p:nvPicPr>
          <p:cNvPr id="512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7" t="29737" r="10034" b="53799"/>
          <a:stretch/>
        </p:blipFill>
        <p:spPr>
          <a:xfrm>
            <a:off x="2514600" y="5105400"/>
            <a:ext cx="42672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28800" y="2362200"/>
            <a:ext cx="7086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buClr>
                <a:srgbClr val="FF9900"/>
              </a:buClr>
              <a:buSzPct val="125000"/>
              <a:defRPr/>
            </a:pP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Suicide is a major health problem in the United States where it is the tenth leading cause of death, reflecting a continued rise for the 7</a:t>
            </a:r>
            <a:r>
              <a:rPr lang="en-US" sz="2400" baseline="30000" dirty="0">
                <a:latin typeface="+mj-lt"/>
                <a:ea typeface="+mn-ea"/>
                <a:cs typeface="Times New Roman" pitchFamily="18" charset="0"/>
              </a:rPr>
              <a:t>th</a:t>
            </a: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 year in a row. (Data 2013). </a:t>
            </a:r>
            <a:endParaRPr lang="en-US" sz="1200" dirty="0">
              <a:latin typeface="+mj-lt"/>
              <a:ea typeface="+mn-ea"/>
              <a:cs typeface="Times New Roman" pitchFamily="18" charset="0"/>
            </a:endParaRPr>
          </a:p>
          <a:p>
            <a:pPr indent="457200">
              <a:buClr>
                <a:srgbClr val="FF9900"/>
              </a:buClr>
              <a:buSzPct val="125000"/>
              <a:buFont typeface="Wingdings" pitchFamily="2" charset="2"/>
              <a:buChar char="v"/>
              <a:defRPr/>
            </a:pPr>
            <a:endParaRPr lang="en-US" sz="2400" dirty="0">
              <a:latin typeface="+mj-lt"/>
              <a:ea typeface="+mn-ea"/>
              <a:cs typeface="Times New Roman" pitchFamily="18" charset="0"/>
            </a:endParaRPr>
          </a:p>
          <a:p>
            <a:pPr marL="342900" indent="-342900">
              <a:buClr>
                <a:srgbClr val="FF99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In 2013 there were 713,000 ER visits related to self injury </a:t>
            </a:r>
            <a:endParaRPr lang="en-US" sz="1200" dirty="0">
              <a:latin typeface="+mj-lt"/>
              <a:ea typeface="+mn-ea"/>
            </a:endParaRPr>
          </a:p>
          <a:p>
            <a:pPr marL="342900" indent="-342900">
              <a:buClr>
                <a:srgbClr val="FF99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  <a:ea typeface="+mn-ea"/>
                <a:cs typeface="Times New Roman" pitchFamily="18" charset="0"/>
              </a:rPr>
              <a:t>In </a:t>
            </a: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2013 there were 41,149 suicide deaths reported </a:t>
            </a:r>
          </a:p>
          <a:p>
            <a:pPr indent="457200">
              <a:buClr>
                <a:srgbClr val="FF9900"/>
              </a:buClr>
              <a:buSzPct val="125000"/>
              <a:defRPr/>
            </a:pPr>
            <a:endParaRPr lang="en-US" sz="1200" dirty="0">
              <a:latin typeface="+mj-lt"/>
              <a:ea typeface="+mn-ea"/>
            </a:endParaRPr>
          </a:p>
          <a:p>
            <a:pPr indent="457200">
              <a:buClr>
                <a:srgbClr val="FF9900"/>
              </a:buClr>
              <a:buSzPct val="125000"/>
              <a:defRPr/>
            </a:pPr>
            <a:endParaRPr lang="en-US" sz="240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6147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6343672" cy="709865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Suicide Statistics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ＭＳ Ｐゴシック" panose="020B0600070205080204" pitchFamily="34" charset="-128"/>
              </a:rPr>
              <a:t/>
            </a:r>
            <a:br>
              <a:rPr lang="en-US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ＭＳ Ｐゴシック" panose="020B0600070205080204" pitchFamily="34" charset="-128"/>
              </a:rPr>
              <a:t>Suicide Statistics</a:t>
            </a:r>
            <a:r>
              <a:rPr lang="en-US" altLang="en-US" sz="11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ＭＳ Ｐゴシック" panose="020B0600070205080204" pitchFamily="34" charset="-128"/>
              </a:rPr>
              <a:t>   </a:t>
            </a:r>
            <a:r>
              <a:rPr lang="en-US" altLang="en-US" b="1" dirty="0" smtClean="0">
                <a:solidFill>
                  <a:schemeClr val="folHlink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b="1" dirty="0" smtClean="0">
                <a:solidFill>
                  <a:schemeClr val="folHlink"/>
                </a:solidFill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550" y="2336519"/>
            <a:ext cx="718185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  <a:ea typeface="+mn-ea"/>
              </a:rPr>
              <a:t>Males die at a rate of roughly 4 times that of women.  Females account for 75% of attempts</a:t>
            </a:r>
          </a:p>
          <a:p>
            <a:pPr>
              <a:defRPr/>
            </a:pPr>
            <a:r>
              <a:rPr lang="en-US" sz="2400" dirty="0" smtClean="0"/>
              <a:t>Firearms are the most commonly utilized method of completing suicide by all age groups.</a:t>
            </a:r>
          </a:p>
          <a:p>
            <a:pPr>
              <a:defRPr/>
            </a:pPr>
            <a:r>
              <a:rPr lang="en-US" sz="2400" dirty="0" smtClean="0"/>
              <a:t>45% of the individuals who took their own lives in 2010 used firearms</a:t>
            </a:r>
          </a:p>
          <a:p>
            <a:pPr>
              <a:defRPr/>
            </a:pPr>
            <a:r>
              <a:rPr lang="en-US" sz="2400" dirty="0" smtClean="0"/>
              <a:t>40% used suffocation (Hanging/pillow)</a:t>
            </a:r>
          </a:p>
          <a:p>
            <a:pPr>
              <a:defRPr/>
            </a:pPr>
            <a:r>
              <a:rPr lang="en-US" sz="2400" dirty="0" smtClean="0"/>
              <a:t>8% used poisoning (pills, carbon monoxide) </a:t>
            </a:r>
          </a:p>
          <a:p>
            <a:pPr>
              <a:defRPr/>
            </a:pPr>
            <a:endParaRPr lang="en-US" sz="1000" dirty="0" smtClean="0">
              <a:latin typeface="+mj-lt"/>
              <a:ea typeface="+mn-ea"/>
            </a:endParaRPr>
          </a:p>
          <a:p>
            <a:pPr>
              <a:defRPr/>
            </a:pPr>
            <a:endParaRPr lang="en-US" sz="1000" dirty="0" smtClean="0">
              <a:latin typeface="+mj-lt"/>
              <a:ea typeface="+mn-ea"/>
            </a:endParaRPr>
          </a:p>
          <a:p>
            <a:pPr>
              <a:defRPr/>
            </a:pPr>
            <a:endParaRPr lang="en-US" sz="1000" dirty="0">
              <a:latin typeface="+mj-lt"/>
              <a:ea typeface="+mn-ea"/>
            </a:endParaRPr>
          </a:p>
        </p:txBody>
      </p:sp>
      <p:pic>
        <p:nvPicPr>
          <p:cNvPr id="7172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Youth Suicide Statistics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62200"/>
            <a:ext cx="6858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Youth ages 15-24 commit suicide at a rate of 10.5 per 100,000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Rates are highest for youth aged 20-24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Majority of youth use firearms.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Suffocation was second most commonly used method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Females more commonly use poisoning</a:t>
            </a:r>
          </a:p>
        </p:txBody>
      </p:sp>
      <p:pic>
        <p:nvPicPr>
          <p:cNvPr id="8196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Youth Suicide Statistics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57374" y="2305143"/>
            <a:ext cx="6981825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Suicide is the 3</a:t>
            </a: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rd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leading cause of death for young people ages 15-24, followed by accidents &amp; homicides 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Suicide is the 4</a:t>
            </a: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leading cause of death for children age 10 - 14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8% of youth self-reported having attempted suicide one or more times in previous 12 months (2013)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2.4% reported having made a suicide attempt in previous 12 months that resulted in injury, poisoning or overdoses requiring treatment</a:t>
            </a:r>
          </a:p>
          <a:p>
            <a:pPr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9220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Teen Suicide as it Relates </a:t>
            </a:r>
            <a:br>
              <a:rPr lang="en-US" altLang="en-US" sz="36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to the Classroom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209800"/>
            <a:ext cx="7086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5,000+ youth kill themselves each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The U.S loses 100 teens/week to suicide</a:t>
            </a:r>
          </a:p>
        </p:txBody>
      </p:sp>
      <p:pic>
        <p:nvPicPr>
          <p:cNvPr id="10244" name="Picture 3" descr="ExcelFW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25"/>
            <a:ext cx="13525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652</TotalTime>
  <Words>1620</Words>
  <Application>Microsoft Office PowerPoint</Application>
  <PresentationFormat>On-screen Show (4:3)</PresentationFormat>
  <Paragraphs>225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Avenir Book</vt:lpstr>
      <vt:lpstr>Century Gothic</vt:lpstr>
      <vt:lpstr>Times New Roman</vt:lpstr>
      <vt:lpstr>Wingdings</vt:lpstr>
      <vt:lpstr>Wingdings 3</vt:lpstr>
      <vt:lpstr>Ion Boardroom</vt:lpstr>
      <vt:lpstr>Suicide Awareness, Education &amp; Prevention</vt:lpstr>
      <vt:lpstr>Presentation Overview</vt:lpstr>
      <vt:lpstr>Why Talk About Suicide?</vt:lpstr>
      <vt:lpstr>Why Talk About Suicide?</vt:lpstr>
      <vt:lpstr>Suicide Statistics </vt:lpstr>
      <vt:lpstr> Suicide Statistics    </vt:lpstr>
      <vt:lpstr>Youth Suicide Statistics</vt:lpstr>
      <vt:lpstr>Youth Suicide Statistics</vt:lpstr>
      <vt:lpstr>Teen Suicide as it Relates  to the Classroom</vt:lpstr>
      <vt:lpstr>Teen Suicide as it Relates  to the Classroom</vt:lpstr>
      <vt:lpstr>Suicide Facts for Seasonal Myths</vt:lpstr>
      <vt:lpstr>Suicide Myths</vt:lpstr>
      <vt:lpstr>Suicide Myths</vt:lpstr>
      <vt:lpstr>TRUTHS</vt:lpstr>
      <vt:lpstr>Reasons for Suicide</vt:lpstr>
      <vt:lpstr>Reasons …</vt:lpstr>
      <vt:lpstr>Contributing Factors</vt:lpstr>
      <vt:lpstr>Risk Factors</vt:lpstr>
      <vt:lpstr>Risk Factors</vt:lpstr>
      <vt:lpstr>Suicide Contagion?</vt:lpstr>
      <vt:lpstr>Warning Signs </vt:lpstr>
      <vt:lpstr>Warning Signs</vt:lpstr>
      <vt:lpstr>Warning Signs</vt:lpstr>
      <vt:lpstr>Protective Factors &amp;  Preventive Methods</vt:lpstr>
      <vt:lpstr>Prevention Methods</vt:lpstr>
      <vt:lpstr>Prevention Methods</vt:lpstr>
      <vt:lpstr>COMMUNICATING WITH TEENS</vt:lpstr>
      <vt:lpstr>COMMUNICATING WITH TEENS</vt:lpstr>
      <vt:lpstr>COMMUNICATING WITH TEENS</vt:lpstr>
      <vt:lpstr>COMMUNICATING WITH TEENS</vt:lpstr>
      <vt:lpstr>Communicating During a Crisis</vt:lpstr>
      <vt:lpstr>Communicating During a Crisis</vt:lpstr>
      <vt:lpstr>Connecting with Teens</vt:lpstr>
      <vt:lpstr>SSHADESS  Screen For Depression</vt:lpstr>
      <vt:lpstr>SSHADESS  Screen For Depression</vt:lpstr>
      <vt:lpstr> DEPRESSIVE SYMPTOMS</vt:lpstr>
      <vt:lpstr>References for Presentation</vt:lpstr>
      <vt:lpstr>RESOURCES</vt:lpstr>
    </vt:vector>
  </TitlesOfParts>
  <Company>The Excel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Suicide Prevention</dc:title>
  <dc:creator>Carolyn Hanke</dc:creator>
  <cp:lastModifiedBy>Cheryl Phalen</cp:lastModifiedBy>
  <cp:revision>60</cp:revision>
  <dcterms:created xsi:type="dcterms:W3CDTF">2005-09-09T05:03:39Z</dcterms:created>
  <dcterms:modified xsi:type="dcterms:W3CDTF">2015-10-22T15:45:13Z</dcterms:modified>
</cp:coreProperties>
</file>